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Lst>
  <p:sldIdLst>
    <p:sldId id="265" r:id="rId3"/>
    <p:sldId id="266" r:id="rId4"/>
    <p:sldId id="267" r:id="rId5"/>
    <p:sldId id="256" r:id="rId6"/>
    <p:sldId id="257" r:id="rId7"/>
    <p:sldId id="258" r:id="rId8"/>
    <p:sldId id="259" r:id="rId9"/>
    <p:sldId id="260" r:id="rId10"/>
    <p:sldId id="261" r:id="rId11"/>
    <p:sldId id="262" r:id="rId12"/>
    <p:sldId id="264" r:id="rId13"/>
    <p:sldId id="263"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368"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DC2C14B0-36CD-4594-8627-631E2032D51F}" type="datetimeFigureOut">
              <a:rPr lang="fa-IR" smtClean="0"/>
              <a:t>1436/07/09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C2C14B0-36CD-4594-8627-631E2032D51F}" type="datetimeFigureOut">
              <a:rPr lang="fa-IR" smtClean="0"/>
              <a:t>1436/07/09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C2C14B0-36CD-4594-8627-631E2032D51F}" type="datetimeFigureOut">
              <a:rPr lang="fa-IR" smtClean="0"/>
              <a:t>1436/07/09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3AD83223-4D31-47AF-8FDA-3208B89C263D}" type="datetime1">
              <a:rPr lang="en-US"/>
              <a:pPr>
                <a:defRPr/>
              </a:pPr>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Mollabagher.com</a:t>
            </a:r>
          </a:p>
        </p:txBody>
      </p:sp>
      <p:sp>
        <p:nvSpPr>
          <p:cNvPr id="6" name="Slide Number Placeholder 5"/>
          <p:cNvSpPr>
            <a:spLocks noGrp="1"/>
          </p:cNvSpPr>
          <p:nvPr>
            <p:ph type="sldNum" sz="quarter" idx="12"/>
          </p:nvPr>
        </p:nvSpPr>
        <p:spPr/>
        <p:txBody>
          <a:bodyPr/>
          <a:lstStyle>
            <a:lvl1pPr>
              <a:defRPr/>
            </a:lvl1pPr>
          </a:lstStyle>
          <a:p>
            <a:pPr>
              <a:defRPr/>
            </a:pPr>
            <a:fld id="{A536585F-3AF8-45C9-98E4-67435AE82474}" type="slidenum">
              <a:rPr lang="en-US"/>
              <a:pPr>
                <a:defRPr/>
              </a:pPr>
              <a:t>‹#›</a:t>
            </a:fld>
            <a:endParaRPr lang="en-US"/>
          </a:p>
        </p:txBody>
      </p:sp>
    </p:spTree>
    <p:extLst>
      <p:ext uri="{BB962C8B-B14F-4D97-AF65-F5344CB8AC3E}">
        <p14:creationId xmlns:p14="http://schemas.microsoft.com/office/powerpoint/2010/main" val="13384261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ACFF852-AF86-4CEF-954C-A98F35B4B38D}" type="datetime1">
              <a:rPr lang="en-US"/>
              <a:pPr>
                <a:defRPr/>
              </a:pPr>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Mollabagher.com</a:t>
            </a:r>
          </a:p>
        </p:txBody>
      </p:sp>
      <p:sp>
        <p:nvSpPr>
          <p:cNvPr id="6" name="Slide Number Placeholder 5"/>
          <p:cNvSpPr>
            <a:spLocks noGrp="1"/>
          </p:cNvSpPr>
          <p:nvPr>
            <p:ph type="sldNum" sz="quarter" idx="12"/>
          </p:nvPr>
        </p:nvSpPr>
        <p:spPr/>
        <p:txBody>
          <a:bodyPr/>
          <a:lstStyle>
            <a:lvl1pPr>
              <a:defRPr/>
            </a:lvl1pPr>
          </a:lstStyle>
          <a:p>
            <a:pPr>
              <a:defRPr/>
            </a:pPr>
            <a:fld id="{4AC4457B-77F7-4C90-B985-C59B9A7CC54A}" type="slidenum">
              <a:rPr lang="en-US"/>
              <a:pPr>
                <a:defRPr/>
              </a:pPr>
              <a:t>‹#›</a:t>
            </a:fld>
            <a:endParaRPr lang="en-US"/>
          </a:p>
        </p:txBody>
      </p:sp>
    </p:spTree>
    <p:extLst>
      <p:ext uri="{BB962C8B-B14F-4D97-AF65-F5344CB8AC3E}">
        <p14:creationId xmlns:p14="http://schemas.microsoft.com/office/powerpoint/2010/main" val="23567065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D6758BD-BFBA-4190-A7FE-95D5B42525BA}" type="datetime1">
              <a:rPr lang="en-US"/>
              <a:pPr>
                <a:defRPr/>
              </a:pPr>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Mollabagher.com</a:t>
            </a:r>
          </a:p>
        </p:txBody>
      </p:sp>
      <p:sp>
        <p:nvSpPr>
          <p:cNvPr id="6" name="Slide Number Placeholder 5"/>
          <p:cNvSpPr>
            <a:spLocks noGrp="1"/>
          </p:cNvSpPr>
          <p:nvPr>
            <p:ph type="sldNum" sz="quarter" idx="12"/>
          </p:nvPr>
        </p:nvSpPr>
        <p:spPr/>
        <p:txBody>
          <a:bodyPr/>
          <a:lstStyle>
            <a:lvl1pPr>
              <a:defRPr/>
            </a:lvl1pPr>
          </a:lstStyle>
          <a:p>
            <a:pPr>
              <a:defRPr/>
            </a:pPr>
            <a:fld id="{E0CB01F3-C9E3-4ED0-AAE2-287A4FAD1B09}" type="slidenum">
              <a:rPr lang="en-US"/>
              <a:pPr>
                <a:defRPr/>
              </a:pPr>
              <a:t>‹#›</a:t>
            </a:fld>
            <a:endParaRPr lang="en-US"/>
          </a:p>
        </p:txBody>
      </p:sp>
    </p:spTree>
    <p:extLst>
      <p:ext uri="{BB962C8B-B14F-4D97-AF65-F5344CB8AC3E}">
        <p14:creationId xmlns:p14="http://schemas.microsoft.com/office/powerpoint/2010/main" val="31722555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165C396-3CF0-4421-AC1A-DD7C6CB76DFD}" type="datetime1">
              <a:rPr lang="en-US"/>
              <a:pPr>
                <a:defRPr/>
              </a:pPr>
              <a:t>4/27/2015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Mollabagher.com</a:t>
            </a:r>
          </a:p>
        </p:txBody>
      </p:sp>
      <p:sp>
        <p:nvSpPr>
          <p:cNvPr id="7" name="Slide Number Placeholder 5"/>
          <p:cNvSpPr>
            <a:spLocks noGrp="1"/>
          </p:cNvSpPr>
          <p:nvPr>
            <p:ph type="sldNum" sz="quarter" idx="12"/>
          </p:nvPr>
        </p:nvSpPr>
        <p:spPr/>
        <p:txBody>
          <a:bodyPr/>
          <a:lstStyle>
            <a:lvl1pPr>
              <a:defRPr/>
            </a:lvl1pPr>
          </a:lstStyle>
          <a:p>
            <a:pPr>
              <a:defRPr/>
            </a:pPr>
            <a:fld id="{2F0523EA-14A5-4A18-BB95-64294C1BC6AF}" type="slidenum">
              <a:rPr lang="en-US"/>
              <a:pPr>
                <a:defRPr/>
              </a:pPr>
              <a:t>‹#›</a:t>
            </a:fld>
            <a:endParaRPr lang="en-US"/>
          </a:p>
        </p:txBody>
      </p:sp>
    </p:spTree>
    <p:extLst>
      <p:ext uri="{BB962C8B-B14F-4D97-AF65-F5344CB8AC3E}">
        <p14:creationId xmlns:p14="http://schemas.microsoft.com/office/powerpoint/2010/main" val="17072084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02A5304-99CD-4157-AECE-1F695F969B3B}" type="datetime1">
              <a:rPr lang="en-US"/>
              <a:pPr>
                <a:defRPr/>
              </a:pPr>
              <a:t>4/27/2015</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Mollabagher.com</a:t>
            </a:r>
          </a:p>
        </p:txBody>
      </p:sp>
      <p:sp>
        <p:nvSpPr>
          <p:cNvPr id="9" name="Slide Number Placeholder 5"/>
          <p:cNvSpPr>
            <a:spLocks noGrp="1"/>
          </p:cNvSpPr>
          <p:nvPr>
            <p:ph type="sldNum" sz="quarter" idx="12"/>
          </p:nvPr>
        </p:nvSpPr>
        <p:spPr/>
        <p:txBody>
          <a:bodyPr/>
          <a:lstStyle>
            <a:lvl1pPr>
              <a:defRPr/>
            </a:lvl1pPr>
          </a:lstStyle>
          <a:p>
            <a:pPr>
              <a:defRPr/>
            </a:pPr>
            <a:fld id="{2EA78868-7F7E-4C29-B705-32E43023361C}" type="slidenum">
              <a:rPr lang="en-US"/>
              <a:pPr>
                <a:defRPr/>
              </a:pPr>
              <a:t>‹#›</a:t>
            </a:fld>
            <a:endParaRPr lang="en-US"/>
          </a:p>
        </p:txBody>
      </p:sp>
    </p:spTree>
    <p:extLst>
      <p:ext uri="{BB962C8B-B14F-4D97-AF65-F5344CB8AC3E}">
        <p14:creationId xmlns:p14="http://schemas.microsoft.com/office/powerpoint/2010/main" val="41701909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4C19CC0-B8A6-4D78-ACF4-324969AD0825}" type="datetime1">
              <a:rPr lang="en-US"/>
              <a:pPr>
                <a:defRPr/>
              </a:pPr>
              <a:t>4/27/2015</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Mollabagher.com</a:t>
            </a:r>
          </a:p>
        </p:txBody>
      </p:sp>
      <p:sp>
        <p:nvSpPr>
          <p:cNvPr id="5" name="Slide Number Placeholder 5"/>
          <p:cNvSpPr>
            <a:spLocks noGrp="1"/>
          </p:cNvSpPr>
          <p:nvPr>
            <p:ph type="sldNum" sz="quarter" idx="12"/>
          </p:nvPr>
        </p:nvSpPr>
        <p:spPr/>
        <p:txBody>
          <a:bodyPr/>
          <a:lstStyle>
            <a:lvl1pPr>
              <a:defRPr/>
            </a:lvl1pPr>
          </a:lstStyle>
          <a:p>
            <a:pPr>
              <a:defRPr/>
            </a:pPr>
            <a:fld id="{5691D332-51A7-406E-99AA-C17503CE69B1}" type="slidenum">
              <a:rPr lang="en-US"/>
              <a:pPr>
                <a:defRPr/>
              </a:pPr>
              <a:t>‹#›</a:t>
            </a:fld>
            <a:endParaRPr lang="en-US"/>
          </a:p>
        </p:txBody>
      </p:sp>
    </p:spTree>
    <p:extLst>
      <p:ext uri="{BB962C8B-B14F-4D97-AF65-F5344CB8AC3E}">
        <p14:creationId xmlns:p14="http://schemas.microsoft.com/office/powerpoint/2010/main" val="24619193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87DDA78-53B4-495D-8024-E1933D385080}" type="datetime1">
              <a:rPr lang="en-US"/>
              <a:pPr>
                <a:defRPr/>
              </a:pPr>
              <a:t>4/27/2015</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Mollabagher.com</a:t>
            </a:r>
          </a:p>
        </p:txBody>
      </p:sp>
      <p:sp>
        <p:nvSpPr>
          <p:cNvPr id="4" name="Slide Number Placeholder 5"/>
          <p:cNvSpPr>
            <a:spLocks noGrp="1"/>
          </p:cNvSpPr>
          <p:nvPr>
            <p:ph type="sldNum" sz="quarter" idx="12"/>
          </p:nvPr>
        </p:nvSpPr>
        <p:spPr/>
        <p:txBody>
          <a:bodyPr/>
          <a:lstStyle>
            <a:lvl1pPr>
              <a:defRPr/>
            </a:lvl1pPr>
          </a:lstStyle>
          <a:p>
            <a:pPr>
              <a:defRPr/>
            </a:pPr>
            <a:fld id="{FDC54203-9957-4C12-BE77-2DC31EBE2003}" type="slidenum">
              <a:rPr lang="en-US"/>
              <a:pPr>
                <a:defRPr/>
              </a:pPr>
              <a:t>‹#›</a:t>
            </a:fld>
            <a:endParaRPr lang="en-US"/>
          </a:p>
        </p:txBody>
      </p:sp>
    </p:spTree>
    <p:extLst>
      <p:ext uri="{BB962C8B-B14F-4D97-AF65-F5344CB8AC3E}">
        <p14:creationId xmlns:p14="http://schemas.microsoft.com/office/powerpoint/2010/main" val="32557455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1DDA366-75AC-47F5-B4F4-89011AEF0CC8}" type="datetime1">
              <a:rPr lang="en-US"/>
              <a:pPr>
                <a:defRPr/>
              </a:pPr>
              <a:t>4/27/2015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Mollabagher.com</a:t>
            </a:r>
          </a:p>
        </p:txBody>
      </p:sp>
      <p:sp>
        <p:nvSpPr>
          <p:cNvPr id="7" name="Slide Number Placeholder 5"/>
          <p:cNvSpPr>
            <a:spLocks noGrp="1"/>
          </p:cNvSpPr>
          <p:nvPr>
            <p:ph type="sldNum" sz="quarter" idx="12"/>
          </p:nvPr>
        </p:nvSpPr>
        <p:spPr/>
        <p:txBody>
          <a:bodyPr/>
          <a:lstStyle>
            <a:lvl1pPr>
              <a:defRPr/>
            </a:lvl1pPr>
          </a:lstStyle>
          <a:p>
            <a:pPr>
              <a:defRPr/>
            </a:pPr>
            <a:fld id="{F0A48A9E-0E96-4B88-AA2F-EDBBEF1662B4}" type="slidenum">
              <a:rPr lang="en-US"/>
              <a:pPr>
                <a:defRPr/>
              </a:pPr>
              <a:t>‹#›</a:t>
            </a:fld>
            <a:endParaRPr lang="en-US"/>
          </a:p>
        </p:txBody>
      </p:sp>
    </p:spTree>
    <p:extLst>
      <p:ext uri="{BB962C8B-B14F-4D97-AF65-F5344CB8AC3E}">
        <p14:creationId xmlns:p14="http://schemas.microsoft.com/office/powerpoint/2010/main" val="1803087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DC2C14B0-36CD-4594-8627-631E2032D51F}" type="datetimeFigureOut">
              <a:rPr lang="fa-IR" smtClean="0"/>
              <a:t>1436/07/09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56D61BF-19B1-476D-AA73-558F94D861AE}" type="datetime1">
              <a:rPr lang="en-US"/>
              <a:pPr>
                <a:defRPr/>
              </a:pPr>
              <a:t>4/27/2015</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Mollabagher.com</a:t>
            </a:r>
          </a:p>
        </p:txBody>
      </p:sp>
      <p:sp>
        <p:nvSpPr>
          <p:cNvPr id="7" name="Slide Number Placeholder 5"/>
          <p:cNvSpPr>
            <a:spLocks noGrp="1"/>
          </p:cNvSpPr>
          <p:nvPr>
            <p:ph type="sldNum" sz="quarter" idx="12"/>
          </p:nvPr>
        </p:nvSpPr>
        <p:spPr/>
        <p:txBody>
          <a:bodyPr/>
          <a:lstStyle>
            <a:lvl1pPr>
              <a:defRPr/>
            </a:lvl1pPr>
          </a:lstStyle>
          <a:p>
            <a:pPr>
              <a:defRPr/>
            </a:pPr>
            <a:fld id="{3982295E-6E9B-469F-8C92-549D192F7CA9}" type="slidenum">
              <a:rPr lang="en-US"/>
              <a:pPr>
                <a:defRPr/>
              </a:pPr>
              <a:t>‹#›</a:t>
            </a:fld>
            <a:endParaRPr lang="en-US"/>
          </a:p>
        </p:txBody>
      </p:sp>
    </p:spTree>
    <p:extLst>
      <p:ext uri="{BB962C8B-B14F-4D97-AF65-F5344CB8AC3E}">
        <p14:creationId xmlns:p14="http://schemas.microsoft.com/office/powerpoint/2010/main" val="11254020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7BD4152-C30F-4328-AD48-8BA67FBB7E5E}" type="datetime1">
              <a:rPr lang="en-US"/>
              <a:pPr>
                <a:defRPr/>
              </a:pPr>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Mollabagher.com</a:t>
            </a:r>
          </a:p>
        </p:txBody>
      </p:sp>
      <p:sp>
        <p:nvSpPr>
          <p:cNvPr id="6" name="Slide Number Placeholder 5"/>
          <p:cNvSpPr>
            <a:spLocks noGrp="1"/>
          </p:cNvSpPr>
          <p:nvPr>
            <p:ph type="sldNum" sz="quarter" idx="12"/>
          </p:nvPr>
        </p:nvSpPr>
        <p:spPr/>
        <p:txBody>
          <a:bodyPr/>
          <a:lstStyle>
            <a:lvl1pPr>
              <a:defRPr/>
            </a:lvl1pPr>
          </a:lstStyle>
          <a:p>
            <a:pPr>
              <a:defRPr/>
            </a:pPr>
            <a:fld id="{6A8E7DFC-7173-421F-BB22-F7520230AF0B}" type="slidenum">
              <a:rPr lang="en-US"/>
              <a:pPr>
                <a:defRPr/>
              </a:pPr>
              <a:t>‹#›</a:t>
            </a:fld>
            <a:endParaRPr lang="en-US"/>
          </a:p>
        </p:txBody>
      </p:sp>
    </p:spTree>
    <p:extLst>
      <p:ext uri="{BB962C8B-B14F-4D97-AF65-F5344CB8AC3E}">
        <p14:creationId xmlns:p14="http://schemas.microsoft.com/office/powerpoint/2010/main" val="40505242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8FF8833-9E5E-4D55-8FFF-F6EA2337A87D}" type="datetime1">
              <a:rPr lang="en-US"/>
              <a:pPr>
                <a:defRPr/>
              </a:pPr>
              <a:t>4/27/2015</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Mollabagher.com</a:t>
            </a:r>
          </a:p>
        </p:txBody>
      </p:sp>
      <p:sp>
        <p:nvSpPr>
          <p:cNvPr id="6" name="Slide Number Placeholder 5"/>
          <p:cNvSpPr>
            <a:spLocks noGrp="1"/>
          </p:cNvSpPr>
          <p:nvPr>
            <p:ph type="sldNum" sz="quarter" idx="12"/>
          </p:nvPr>
        </p:nvSpPr>
        <p:spPr/>
        <p:txBody>
          <a:bodyPr/>
          <a:lstStyle>
            <a:lvl1pPr>
              <a:defRPr/>
            </a:lvl1pPr>
          </a:lstStyle>
          <a:p>
            <a:pPr>
              <a:defRPr/>
            </a:pPr>
            <a:fld id="{61889F8A-6333-4BC8-96B9-9FF4C0459C13}" type="slidenum">
              <a:rPr lang="en-US"/>
              <a:pPr>
                <a:defRPr/>
              </a:pPr>
              <a:t>‹#›</a:t>
            </a:fld>
            <a:endParaRPr lang="en-US"/>
          </a:p>
        </p:txBody>
      </p:sp>
    </p:spTree>
    <p:extLst>
      <p:ext uri="{BB962C8B-B14F-4D97-AF65-F5344CB8AC3E}">
        <p14:creationId xmlns:p14="http://schemas.microsoft.com/office/powerpoint/2010/main" val="27888448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smtClean="0"/>
            </a:lvl1pPr>
          </a:lstStyle>
          <a:p>
            <a:pPr>
              <a:defRPr/>
            </a:pPr>
            <a:fld id="{65668369-7DB9-490E-85BA-068A73E14A94}" type="datetime1">
              <a:rPr lang="en-US" altLang="en-US"/>
              <a:pPr>
                <a:defRPr/>
              </a:pPr>
              <a:t>4/27/2015</a:t>
            </a:fld>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smtClean="0"/>
            </a:lvl1pPr>
          </a:lstStyle>
          <a:p>
            <a:pPr>
              <a:defRPr/>
            </a:pPr>
            <a:r>
              <a:rPr lang="en-US" altLang="en-US"/>
              <a:t>Mollabagher.com</a:t>
            </a:r>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7F8E0AF8-55BE-43C2-8D14-B3CEF45ED347}" type="slidenum">
              <a:rPr lang="en-US" altLang="en-US"/>
              <a:pPr>
                <a:defRPr/>
              </a:pPr>
              <a:t>‹#›</a:t>
            </a:fld>
            <a:endParaRPr lang="en-US" altLang="en-US"/>
          </a:p>
        </p:txBody>
      </p:sp>
    </p:spTree>
    <p:extLst>
      <p:ext uri="{BB962C8B-B14F-4D97-AF65-F5344CB8AC3E}">
        <p14:creationId xmlns:p14="http://schemas.microsoft.com/office/powerpoint/2010/main" val="2481596843"/>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2C14B0-36CD-4594-8627-631E2032D51F}" type="datetimeFigureOut">
              <a:rPr lang="fa-IR" smtClean="0"/>
              <a:t>1436/07/09</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DC2C14B0-36CD-4594-8627-631E2032D51F}" type="datetimeFigureOut">
              <a:rPr lang="fa-IR" smtClean="0"/>
              <a:t>1436/07/09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DC2C14B0-36CD-4594-8627-631E2032D51F}" type="datetimeFigureOut">
              <a:rPr lang="fa-IR" smtClean="0"/>
              <a:t>1436/07/09</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DC2C14B0-36CD-4594-8627-631E2032D51F}" type="datetimeFigureOut">
              <a:rPr lang="fa-IR" smtClean="0"/>
              <a:t>1436/07/09</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2C14B0-36CD-4594-8627-631E2032D51F}" type="datetimeFigureOut">
              <a:rPr lang="fa-IR" smtClean="0"/>
              <a:t>1436/07/09</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C14B0-36CD-4594-8627-631E2032D51F}" type="datetimeFigureOut">
              <a:rPr lang="fa-IR" smtClean="0"/>
              <a:t>1436/07/09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2C14B0-36CD-4594-8627-631E2032D51F}" type="datetimeFigureOut">
              <a:rPr lang="fa-IR" smtClean="0"/>
              <a:t>1436/07/09</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CDA26222-8AE3-45EA-BA9D-6BC238FAACF1}"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488C4"/>
            </a:gs>
            <a:gs pos="53000">
              <a:srgbClr val="D4DEFF"/>
            </a:gs>
            <a:gs pos="83000">
              <a:srgbClr val="D4DEFF"/>
            </a:gs>
            <a:gs pos="100000">
              <a:srgbClr val="96AB94"/>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C2C14B0-36CD-4594-8627-631E2032D51F}" type="datetimeFigureOut">
              <a:rPr lang="fa-IR" smtClean="0"/>
              <a:t>1436/07/09</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CDA26222-8AE3-45EA-BA9D-6BC238FAACF1}"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mn-lt"/>
                <a:cs typeface="+mn-cs"/>
              </a:defRPr>
            </a:lvl1pPr>
          </a:lstStyle>
          <a:p>
            <a:pPr rtl="0">
              <a:defRPr/>
            </a:pPr>
            <a:fld id="{2A9CD818-8824-41ED-934D-C1CCE479CFD3}" type="datetime1">
              <a:rPr lang="en-US"/>
              <a:pPr rtl="0">
                <a:defRPr/>
              </a:pPr>
              <a:t>4/27/2015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prstClr val="black">
                    <a:tint val="75000"/>
                  </a:prstClr>
                </a:solidFill>
                <a:latin typeface="+mn-lt"/>
                <a:cs typeface="+mn-cs"/>
              </a:defRPr>
            </a:lvl1pPr>
          </a:lstStyle>
          <a:p>
            <a:pPr rtl="0">
              <a:defRPr/>
            </a:pPr>
            <a:r>
              <a:rPr lang="en-US"/>
              <a:t>Mollabagher.com</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rtl="0">
              <a:defRPr/>
            </a:pPr>
            <a:fld id="{DC3924D9-9C39-4D40-90E9-6647239EC98F}" type="slidenum">
              <a:rPr lang="en-US"/>
              <a:pPr rtl="0">
                <a:defRPr/>
              </a:pPr>
              <a:t>‹#›</a:t>
            </a:fld>
            <a:endParaRPr lang="en-US"/>
          </a:p>
        </p:txBody>
      </p:sp>
    </p:spTree>
    <p:extLst>
      <p:ext uri="{BB962C8B-B14F-4D97-AF65-F5344CB8AC3E}">
        <p14:creationId xmlns:p14="http://schemas.microsoft.com/office/powerpoint/2010/main" val="3812287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6858000"/>
          </a:xfrm>
          <a:prstGeom prst="rect">
            <a:avLst/>
          </a:prstGeom>
          <a:solidFill>
            <a:schemeClr val="bg2">
              <a:lumMod val="90000"/>
            </a:schemeClr>
          </a:solidFill>
          <a:ln>
            <a:solidFill>
              <a:schemeClr val="tx1"/>
            </a:solidFill>
          </a:ln>
          <a:scene3d>
            <a:camera prst="orthographicFront"/>
            <a:lightRig rig="threePt" dir="t"/>
          </a:scene3d>
          <a:sp3d>
            <a:bevelT w="165100" prst="coolSlant"/>
          </a:sp3d>
        </p:spPr>
        <p:style>
          <a:lnRef idx="1">
            <a:schemeClr val="dk1"/>
          </a:lnRef>
          <a:fillRef idx="2">
            <a:schemeClr val="dk1"/>
          </a:fillRef>
          <a:effectRef idx="1">
            <a:schemeClr val="dk1"/>
          </a:effectRef>
          <a:fontRef idx="minor">
            <a:schemeClr val="dk1"/>
          </a:fontRef>
        </p:style>
        <p:txBody>
          <a:bodyPr anchor="ctr"/>
          <a:lstStyle/>
          <a:p>
            <a:pPr algn="ctr" rtl="0" fontAlgn="base">
              <a:spcBef>
                <a:spcPct val="0"/>
              </a:spcBef>
              <a:spcAft>
                <a:spcPct val="0"/>
              </a:spcAft>
              <a:defRPr/>
            </a:pPr>
            <a:endParaRPr lang="en-US">
              <a:solidFill>
                <a:prstClr val="black"/>
              </a:solidFill>
            </a:endParaRPr>
          </a:p>
        </p:txBody>
      </p:sp>
      <p:pic>
        <p:nvPicPr>
          <p:cNvPr id="819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05100" y="1066800"/>
            <a:ext cx="3733800" cy="445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00565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12"/>
            <a:ext cx="8229600" cy="1143000"/>
          </a:xfrm>
        </p:spPr>
        <p:txBody>
          <a:bodyPr>
            <a:noAutofit/>
          </a:bodyPr>
          <a:lstStyle/>
          <a:p>
            <a:r>
              <a:rPr lang="fa-IR" sz="3200" b="1" dirty="0" smtClean="0">
                <a:cs typeface="B Mitra" pitchFamily="2" charset="-78"/>
              </a:rPr>
              <a:t>۵-هدفها باید قابل پیگیری باشند. </a:t>
            </a:r>
            <a:r>
              <a:rPr lang="en-US" sz="3200" b="1" dirty="0" err="1" smtClean="0">
                <a:cs typeface="B Mitra" pitchFamily="2" charset="-78"/>
              </a:rPr>
              <a:t>T</a:t>
            </a:r>
            <a:r>
              <a:rPr lang="en-US" sz="3200" dirty="0" err="1" smtClean="0">
                <a:cs typeface="B Mitra" pitchFamily="2" charset="-78"/>
              </a:rPr>
              <a:t>rackable</a:t>
            </a:r>
            <a:r>
              <a:rPr lang="en-US" sz="3200" dirty="0" smtClean="0">
                <a:cs typeface="B Mitra" pitchFamily="2" charset="-78"/>
              </a:rPr>
              <a:t/>
            </a:r>
            <a:br>
              <a:rPr lang="en-US" sz="3200" dirty="0" smtClean="0">
                <a:cs typeface="B Mitra" pitchFamily="2" charset="-78"/>
              </a:rPr>
            </a:br>
            <a:endParaRPr lang="fa-IR" sz="3200" dirty="0">
              <a:cs typeface="B Mitra" pitchFamily="2" charset="-78"/>
            </a:endParaRPr>
          </a:p>
        </p:txBody>
      </p:sp>
      <p:sp>
        <p:nvSpPr>
          <p:cNvPr id="3" name="Content Placeholder 2"/>
          <p:cNvSpPr>
            <a:spLocks noGrp="1"/>
          </p:cNvSpPr>
          <p:nvPr>
            <p:ph idx="1"/>
          </p:nvPr>
        </p:nvSpPr>
        <p:spPr/>
        <p:txBody>
          <a:bodyPr/>
          <a:lstStyle/>
          <a:p>
            <a:r>
              <a:rPr lang="fa-IR" dirty="0" smtClean="0">
                <a:cs typeface="B Mitra" pitchFamily="2" charset="-78"/>
              </a:rPr>
              <a:t>هدفهایی </a:t>
            </a:r>
            <a:r>
              <a:rPr lang="fa-IR" dirty="0">
                <a:cs typeface="B Mitra" pitchFamily="2" charset="-78"/>
              </a:rPr>
              <a:t>را برگزینید که بتوانید پیشرفت به سوی آنها را به طور دقیق و اصولی دنبال کنید. فراموش نکنید که </a:t>
            </a:r>
            <a:r>
              <a:rPr lang="fa-IR" b="1" dirty="0">
                <a:cs typeface="B Mitra" pitchFamily="2" charset="-78"/>
              </a:rPr>
              <a:t>سنجش دقیق میزان پیشرفت به سوی هدف صبحانه قهرمانان است. </a:t>
            </a:r>
            <a:endParaRPr lang="fa-IR" dirty="0" smtClean="0">
              <a:cs typeface="B Mitra" pitchFamily="2" charset="-78"/>
            </a:endParaRPr>
          </a:p>
          <a:p>
            <a:endParaRPr lang="fa-IR" dirty="0"/>
          </a:p>
        </p:txBody>
      </p:sp>
      <p:pic>
        <p:nvPicPr>
          <p:cNvPr id="4" name="Picture 3" descr="1url.jpg"/>
          <p:cNvPicPr>
            <a:picLocks noChangeAspect="1"/>
          </p:cNvPicPr>
          <p:nvPr/>
        </p:nvPicPr>
        <p:blipFill>
          <a:blip r:embed="rId2"/>
          <a:stretch>
            <a:fillRect/>
          </a:stretch>
        </p:blipFill>
        <p:spPr>
          <a:xfrm>
            <a:off x="1785918" y="3429000"/>
            <a:ext cx="5500726" cy="288289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ctr">
              <a:buNone/>
            </a:pPr>
            <a:endParaRPr lang="fa-IR" dirty="0">
              <a:cs typeface="B Mitra" pitchFamily="2" charset="-78"/>
            </a:endParaRPr>
          </a:p>
          <a:p>
            <a:pPr algn="ctr">
              <a:buNone/>
            </a:pPr>
            <a:r>
              <a:rPr lang="fa-IR" sz="2800" dirty="0" smtClean="0">
                <a:cs typeface="B Mitra" pitchFamily="2" charset="-78"/>
              </a:rPr>
              <a:t>     همت بلند دار که مردان روزگار</a:t>
            </a:r>
            <a:br>
              <a:rPr lang="fa-IR" sz="2800" dirty="0" smtClean="0">
                <a:cs typeface="B Mitra" pitchFamily="2" charset="-78"/>
              </a:rPr>
            </a:br>
            <a:r>
              <a:rPr lang="fa-IR" sz="2800" dirty="0" smtClean="0">
                <a:cs typeface="B Mitra" pitchFamily="2" charset="-78"/>
              </a:rPr>
              <a:t>از همت بلند به جایی رسیده اند</a:t>
            </a:r>
          </a:p>
          <a:p>
            <a:pPr algn="ctr">
              <a:buNone/>
            </a:pPr>
            <a:endParaRPr lang="fa-IR" dirty="0">
              <a:cs typeface="B Mitra" pitchFamily="2" charset="-78"/>
            </a:endParaRPr>
          </a:p>
          <a:p>
            <a:pPr algn="ctr">
              <a:buNone/>
            </a:pPr>
            <a:r>
              <a:rPr lang="fa-IR" dirty="0" smtClean="0">
                <a:cs typeface="B Mitra" pitchFamily="2" charset="-78"/>
              </a:rPr>
              <a:t>با تشکر از توجه شما</a:t>
            </a:r>
            <a:endParaRPr lang="fa-IR" dirty="0">
              <a:cs typeface="B Mitra"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8"/>
            <a:ext cx="8229600" cy="1143000"/>
          </a:xfrm>
        </p:spPr>
        <p:txBody>
          <a:bodyPr>
            <a:normAutofit/>
          </a:bodyPr>
          <a:lstStyle/>
          <a:p>
            <a:pPr algn="r"/>
            <a:r>
              <a:rPr lang="fa-IR" sz="2800" dirty="0" smtClean="0">
                <a:cs typeface="B Mitra" pitchFamily="2" charset="-78"/>
              </a:rPr>
              <a:t>منبع:</a:t>
            </a:r>
            <a:endParaRPr lang="fa-IR" sz="2800" dirty="0">
              <a:cs typeface="B Mitra" pitchFamily="2" charset="-78"/>
            </a:endParaRPr>
          </a:p>
        </p:txBody>
      </p:sp>
      <p:sp>
        <p:nvSpPr>
          <p:cNvPr id="3" name="Content Placeholder 2"/>
          <p:cNvSpPr>
            <a:spLocks noGrp="1"/>
          </p:cNvSpPr>
          <p:nvPr>
            <p:ph idx="1"/>
          </p:nvPr>
        </p:nvSpPr>
        <p:spPr/>
        <p:txBody>
          <a:bodyPr/>
          <a:lstStyle/>
          <a:p>
            <a:r>
              <a:rPr lang="fa-IR" sz="2800" dirty="0">
                <a:cs typeface="B Mitra" pitchFamily="2" charset="-78"/>
              </a:rPr>
              <a:t>سیری در کمال فردی” نوشته “کنت </a:t>
            </a:r>
            <a:r>
              <a:rPr lang="fa-IR" sz="2800" dirty="0" smtClean="0">
                <a:cs typeface="B Mitra" pitchFamily="2" charset="-78"/>
              </a:rPr>
              <a:t>بلانچارد</a:t>
            </a:r>
            <a:r>
              <a:rPr lang="fa-IR" sz="2800" dirty="0">
                <a:cs typeface="B Mitra" pitchFamily="2" charset="-78"/>
              </a:rPr>
              <a:t>” </a:t>
            </a:r>
            <a:r>
              <a:rPr lang="fa-IR" sz="2800" dirty="0" smtClean="0">
                <a:cs typeface="B Mitra" pitchFamily="2" charset="-78"/>
              </a:rPr>
              <a:t>مترجمه </a:t>
            </a:r>
            <a:r>
              <a:rPr lang="fa-IR" sz="2800" dirty="0">
                <a:cs typeface="B Mitra" pitchFamily="2" charset="-78"/>
              </a:rPr>
              <a:t>“محمدرضا آل یاسین</a:t>
            </a:r>
            <a:r>
              <a:rPr lang="fa-IR" dirty="0">
                <a:cs typeface="B Mitra" pitchFamily="2" charset="-78"/>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55613" y="3810000"/>
            <a:ext cx="7924800" cy="762000"/>
          </a:xfrm>
          <a:prstGeom prst="roundRect">
            <a:avLst/>
          </a:prstGeom>
          <a:solidFill>
            <a:schemeClr val="bg2">
              <a:lumMod val="90000"/>
            </a:schemeClr>
          </a:solidFill>
          <a:ln>
            <a:solidFill>
              <a:schemeClr val="tx1"/>
            </a:solidFill>
          </a:ln>
        </p:spPr>
        <p:style>
          <a:lnRef idx="1">
            <a:schemeClr val="accent3"/>
          </a:lnRef>
          <a:fillRef idx="2">
            <a:schemeClr val="accent3"/>
          </a:fillRef>
          <a:effectRef idx="1">
            <a:schemeClr val="accent3"/>
          </a:effectRef>
          <a:fontRef idx="minor">
            <a:schemeClr val="dk1"/>
          </a:fontRef>
        </p:style>
        <p:txBody>
          <a:bodyPr anchor="ctr"/>
          <a:lstStyle/>
          <a:p>
            <a:pPr algn="ctr" fontAlgn="base">
              <a:lnSpc>
                <a:spcPct val="115000"/>
              </a:lnSpc>
              <a:spcBef>
                <a:spcPct val="0"/>
              </a:spcBef>
              <a:spcAft>
                <a:spcPts val="1000"/>
              </a:spcAft>
              <a:defRPr/>
            </a:pPr>
            <a:r>
              <a:rPr lang="ar-SA" sz="2000" dirty="0">
                <a:solidFill>
                  <a:prstClr val="black"/>
                </a:solidFill>
                <a:ea typeface="Calibri"/>
                <a:cs typeface="B Nazanin"/>
              </a:rPr>
              <a:t>هدف اصلی از این طرح، به اشتراک گذاشتن یافته ها و در نتیجه افزایش سطح علمی افراد می باشد.</a:t>
            </a:r>
            <a:endParaRPr lang="en-US" sz="2000" dirty="0">
              <a:solidFill>
                <a:prstClr val="black"/>
              </a:solidFill>
              <a:ea typeface="Calibri"/>
              <a:cs typeface="Arial"/>
            </a:endParaRPr>
          </a:p>
        </p:txBody>
      </p:sp>
      <p:sp>
        <p:nvSpPr>
          <p:cNvPr id="5" name="Rounded Rectangle 4"/>
          <p:cNvSpPr/>
          <p:nvPr/>
        </p:nvSpPr>
        <p:spPr>
          <a:xfrm>
            <a:off x="462230" y="4816008"/>
            <a:ext cx="7951814" cy="670392"/>
          </a:xfrm>
          <a:prstGeom prst="roundRect">
            <a:avLst/>
          </a:prstGeom>
          <a:gradFill flip="none" rotWithShape="1">
            <a:gsLst>
              <a:gs pos="0">
                <a:schemeClr val="accent2">
                  <a:tint val="50000"/>
                  <a:satMod val="300000"/>
                </a:schemeClr>
              </a:gs>
              <a:gs pos="35000">
                <a:schemeClr val="accent2">
                  <a:tint val="37000"/>
                  <a:satMod val="300000"/>
                </a:schemeClr>
              </a:gs>
              <a:gs pos="100000">
                <a:schemeClr val="accent2">
                  <a:tint val="15000"/>
                  <a:satMod val="350000"/>
                </a:schemeClr>
              </a:gs>
            </a:gsLst>
            <a:path path="circle">
              <a:fillToRect l="100000" b="100000"/>
            </a:path>
            <a:tileRect t="-100000" r="-100000"/>
          </a:gradFill>
        </p:spPr>
        <p:style>
          <a:lnRef idx="1">
            <a:schemeClr val="accent2"/>
          </a:lnRef>
          <a:fillRef idx="2">
            <a:schemeClr val="accent2"/>
          </a:fillRef>
          <a:effectRef idx="1">
            <a:schemeClr val="accent2"/>
          </a:effectRef>
          <a:fontRef idx="minor">
            <a:schemeClr val="dk1"/>
          </a:fontRef>
        </p:style>
        <p:txBody>
          <a:bodyPr anchor="ctr"/>
          <a:lstStyle/>
          <a:p>
            <a:pPr algn="ctr" fontAlgn="base">
              <a:lnSpc>
                <a:spcPct val="115000"/>
              </a:lnSpc>
              <a:spcBef>
                <a:spcPct val="0"/>
              </a:spcBef>
              <a:spcAft>
                <a:spcPts val="1000"/>
              </a:spcAft>
              <a:defRPr/>
            </a:pPr>
            <a:r>
              <a:rPr lang="fa-IR" dirty="0">
                <a:solidFill>
                  <a:prstClr val="black"/>
                </a:solidFill>
                <a:ea typeface="Calibri"/>
                <a:cs typeface="B Nazanin"/>
              </a:rPr>
              <a:t>به اشتراک گذاری این فایل به معنی تأیید تمامی محتوای آن و رعایت دقیق اصول تهیه پاورپوینت نمی باشد.</a:t>
            </a:r>
            <a:endParaRPr lang="en-US" dirty="0">
              <a:solidFill>
                <a:prstClr val="black"/>
              </a:solidFill>
              <a:ea typeface="Calibri"/>
              <a:cs typeface="Arial"/>
            </a:endParaRPr>
          </a:p>
        </p:txBody>
      </p:sp>
      <p:sp>
        <p:nvSpPr>
          <p:cNvPr id="6" name="Folded Corner 5"/>
          <p:cNvSpPr/>
          <p:nvPr/>
        </p:nvSpPr>
        <p:spPr>
          <a:xfrm>
            <a:off x="469900" y="1066800"/>
            <a:ext cx="7986713" cy="2543175"/>
          </a:xfrm>
          <a:prstGeom prst="foldedCorner">
            <a:avLst/>
          </a:prstGeom>
          <a:solidFill>
            <a:schemeClr val="bg2">
              <a:lumMod val="90000"/>
            </a:schemeClr>
          </a:solidFill>
        </p:spPr>
        <p:style>
          <a:lnRef idx="1">
            <a:schemeClr val="dk1"/>
          </a:lnRef>
          <a:fillRef idx="2">
            <a:schemeClr val="dk1"/>
          </a:fillRef>
          <a:effectRef idx="1">
            <a:schemeClr val="dk1"/>
          </a:effectRef>
          <a:fontRef idx="minor">
            <a:schemeClr val="dk1"/>
          </a:fontRef>
        </p:style>
        <p:txBody>
          <a:bodyPr anchor="ctr"/>
          <a:lstStyle/>
          <a:p>
            <a:pPr algn="just" fontAlgn="base">
              <a:lnSpc>
                <a:spcPct val="115000"/>
              </a:lnSpc>
              <a:spcBef>
                <a:spcPct val="0"/>
              </a:spcBef>
              <a:spcAft>
                <a:spcPts val="1000"/>
              </a:spcAft>
              <a:defRPr/>
            </a:pPr>
            <a:r>
              <a:rPr lang="ar-SA" sz="2000" b="1" dirty="0">
                <a:solidFill>
                  <a:prstClr val="black"/>
                </a:solidFill>
                <a:ea typeface="Calibri"/>
                <a:cs typeface="B Nazanin"/>
              </a:rPr>
              <a:t>طرح شابک، طرحی است که توسط علی ملاباقر ارائه شده و از تاریخ </a:t>
            </a:r>
            <a:r>
              <a:rPr lang="fa-IR" sz="2000" b="1" dirty="0">
                <a:solidFill>
                  <a:prstClr val="black"/>
                </a:solidFill>
                <a:ea typeface="Calibri"/>
                <a:cs typeface="B Nazanin"/>
              </a:rPr>
              <a:t>93/02/02</a:t>
            </a:r>
            <a:r>
              <a:rPr lang="ar-SA" sz="2000" b="1" dirty="0">
                <a:solidFill>
                  <a:prstClr val="black"/>
                </a:solidFill>
                <a:ea typeface="Calibri"/>
                <a:cs typeface="B Nazanin"/>
              </a:rPr>
              <a:t> به اجرا درآمده است که در آن، کتاب های شخصی فرد امانت گرفته می شوند و پس از مطالعه ی کتاب، هر فرد از یافته های خود، محتوایی تولید می کند و به اشتراک می گذارد و سپس کتاب را در تاریخ مقرر به صاحب آن تحویل می دهد</a:t>
            </a:r>
            <a:r>
              <a:rPr lang="en-US" sz="2000" b="1" dirty="0">
                <a:solidFill>
                  <a:prstClr val="black"/>
                </a:solidFill>
                <a:ea typeface="Calibri"/>
                <a:cs typeface="B Nazanin"/>
              </a:rPr>
              <a:t>.</a:t>
            </a:r>
            <a:r>
              <a:rPr lang="ar-SA" sz="2000" b="1" dirty="0">
                <a:solidFill>
                  <a:prstClr val="black"/>
                </a:solidFill>
                <a:ea typeface="Calibri"/>
                <a:cs typeface="B Nazanin"/>
              </a:rPr>
              <a:t> در ضمن در گسترش این طرح سعی شده است که از تولید محتواهایی که از طرق دیگر نیز به دست آمده است، استفاده شود.</a:t>
            </a:r>
            <a:endParaRPr lang="en-US" sz="2000" b="1" dirty="0">
              <a:solidFill>
                <a:prstClr val="black"/>
              </a:solidFill>
              <a:ea typeface="Calibri"/>
              <a:cs typeface="Arial"/>
            </a:endParaRPr>
          </a:p>
        </p:txBody>
      </p:sp>
      <p:sp>
        <p:nvSpPr>
          <p:cNvPr id="7" name="Flowchart: Predefined Process 6"/>
          <p:cNvSpPr/>
          <p:nvPr/>
        </p:nvSpPr>
        <p:spPr>
          <a:xfrm>
            <a:off x="527050" y="5711825"/>
            <a:ext cx="7866063" cy="993775"/>
          </a:xfrm>
          <a:prstGeom prst="flowChartPredefinedProcess">
            <a:avLst/>
          </a:prstGeom>
          <a:solidFill>
            <a:schemeClr val="bg2">
              <a:lumMod val="90000"/>
            </a:schemeClr>
          </a:solidFill>
        </p:spPr>
        <p:style>
          <a:lnRef idx="1">
            <a:schemeClr val="dk1"/>
          </a:lnRef>
          <a:fillRef idx="2">
            <a:schemeClr val="dk1"/>
          </a:fillRef>
          <a:effectRef idx="1">
            <a:schemeClr val="dk1"/>
          </a:effectRef>
          <a:fontRef idx="minor">
            <a:schemeClr val="dk1"/>
          </a:fontRef>
        </p:style>
        <p:txBody>
          <a:bodyPr anchor="ctr"/>
          <a:lstStyle/>
          <a:p>
            <a:pPr algn="ctr" fontAlgn="base">
              <a:lnSpc>
                <a:spcPct val="115000"/>
              </a:lnSpc>
              <a:spcBef>
                <a:spcPct val="0"/>
              </a:spcBef>
              <a:spcAft>
                <a:spcPts val="1000"/>
              </a:spcAft>
              <a:defRPr/>
            </a:pPr>
            <a:r>
              <a:rPr lang="fa-IR" sz="2000" dirty="0">
                <a:solidFill>
                  <a:prstClr val="black"/>
                </a:solidFill>
                <a:ea typeface="Calibri"/>
                <a:cs typeface="B Nazanin"/>
              </a:rPr>
              <a:t>منتظر انتقادات و پیشنهادات شما عزیزان هستیم.</a:t>
            </a:r>
            <a:endParaRPr lang="en-US" sz="2000" dirty="0">
              <a:solidFill>
                <a:prstClr val="black"/>
              </a:solidFill>
              <a:ea typeface="Calibri"/>
              <a:cs typeface="Arial"/>
            </a:endParaRPr>
          </a:p>
          <a:p>
            <a:pPr algn="ctr" fontAlgn="base">
              <a:lnSpc>
                <a:spcPct val="115000"/>
              </a:lnSpc>
              <a:spcBef>
                <a:spcPct val="0"/>
              </a:spcBef>
              <a:spcAft>
                <a:spcPts val="1000"/>
              </a:spcAft>
              <a:defRPr/>
            </a:pPr>
            <a:r>
              <a:rPr lang="en-US" sz="1400" dirty="0">
                <a:solidFill>
                  <a:prstClr val="black"/>
                </a:solidFill>
                <a:latin typeface="Lucida Calligraphy"/>
                <a:ea typeface="Calibri"/>
                <a:cs typeface="B Nazanin"/>
              </a:rPr>
              <a:t>Info@Mollabagher.com</a:t>
            </a:r>
            <a:endParaRPr lang="en-US" sz="1400" dirty="0">
              <a:solidFill>
                <a:prstClr val="black"/>
              </a:solidFill>
              <a:ea typeface="Calibri"/>
              <a:cs typeface="Arial"/>
            </a:endParaRPr>
          </a:p>
        </p:txBody>
      </p:sp>
      <p:sp>
        <p:nvSpPr>
          <p:cNvPr id="8" name="Cloud 7"/>
          <p:cNvSpPr/>
          <p:nvPr/>
        </p:nvSpPr>
        <p:spPr>
          <a:xfrm>
            <a:off x="7086600" y="431800"/>
            <a:ext cx="2035175" cy="863600"/>
          </a:xfrm>
          <a:prstGeom prst="cloud">
            <a:avLst/>
          </a:prstGeom>
          <a:solidFill>
            <a:schemeClr val="bg2">
              <a:lumMod val="90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lnSpc>
                <a:spcPct val="115000"/>
              </a:lnSpc>
              <a:spcBef>
                <a:spcPct val="0"/>
              </a:spcBef>
              <a:spcAft>
                <a:spcPts val="1000"/>
              </a:spcAft>
              <a:defRPr/>
            </a:pPr>
            <a:r>
              <a:rPr lang="fa-IR" b="1" dirty="0">
                <a:solidFill>
                  <a:srgbClr val="000000"/>
                </a:solidFill>
                <a:ea typeface="Calibri"/>
                <a:cs typeface="B Nazanin"/>
              </a:rPr>
              <a:t>قبل از هر چیز!</a:t>
            </a:r>
            <a:endParaRPr lang="en-US" dirty="0">
              <a:solidFill>
                <a:prstClr val="white"/>
              </a:solidFill>
              <a:ea typeface="Calibri"/>
              <a:cs typeface="Arial"/>
            </a:endParaRPr>
          </a:p>
        </p:txBody>
      </p:sp>
      <p:pic>
        <p:nvPicPr>
          <p:cNvPr id="9" name="Picture 8"/>
          <p:cNvPicPr/>
          <p:nvPr/>
        </p:nvPicPr>
        <p:blipFill>
          <a:blip r:embed="rId2" cstate="print">
            <a:extLst>
              <a:ext uri="{28A0092B-C50C-407E-A947-70E740481C1C}">
                <a14:useLocalDpi xmlns:a14="http://schemas.microsoft.com/office/drawing/2010/main" val="0"/>
              </a:ext>
            </a:extLst>
          </a:blip>
          <a:stretch>
            <a:fillRect/>
          </a:stretch>
        </p:blipFill>
        <p:spPr>
          <a:xfrm>
            <a:off x="7520883" y="5751856"/>
            <a:ext cx="789399" cy="918217"/>
          </a:xfrm>
          <a:prstGeom prst="rect">
            <a:avLst/>
          </a:prstGeom>
          <a:ln>
            <a:noFill/>
          </a:ln>
          <a:effectLst>
            <a:softEdge rad="112500"/>
          </a:effectLst>
        </p:spPr>
      </p:pic>
      <p:pic>
        <p:nvPicPr>
          <p:cNvPr id="10" name="Picture 9"/>
          <p:cNvPicPr/>
          <p:nvPr/>
        </p:nvPicPr>
        <p:blipFill>
          <a:blip r:embed="rId3"/>
          <a:stretch>
            <a:fillRect/>
          </a:stretch>
        </p:blipFill>
        <p:spPr>
          <a:xfrm>
            <a:off x="717550" y="5867400"/>
            <a:ext cx="730250" cy="736600"/>
          </a:xfrm>
          <a:prstGeom prst="rect">
            <a:avLst/>
          </a:prstGeom>
          <a:ln>
            <a:noFill/>
          </a:ln>
          <a:effectLst>
            <a:outerShdw blurRad="63500" sx="102000" sy="102000" algn="ctr" rotWithShape="0">
              <a:prstClr val="black">
                <a:alpha val="40000"/>
              </a:prstClr>
            </a:outerShdw>
          </a:effectLst>
        </p:spPr>
      </p:pic>
      <p:sp>
        <p:nvSpPr>
          <p:cNvPr id="13" name="Flowchart: Punched Tape 12"/>
          <p:cNvSpPr/>
          <p:nvPr/>
        </p:nvSpPr>
        <p:spPr>
          <a:xfrm>
            <a:off x="3327400" y="36513"/>
            <a:ext cx="2220913" cy="877887"/>
          </a:xfrm>
          <a:prstGeom prst="flowChartPunchedTape">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base">
              <a:spcBef>
                <a:spcPct val="0"/>
              </a:spcBef>
              <a:spcAft>
                <a:spcPct val="0"/>
              </a:spcAft>
              <a:defRPr/>
            </a:pPr>
            <a:r>
              <a:rPr lang="fa-IR" sz="2400" dirty="0">
                <a:solidFill>
                  <a:prstClr val="black"/>
                </a:solidFill>
                <a:cs typeface="B Nazanin" panose="00000400000000000000" pitchFamily="2" charset="-78"/>
              </a:rPr>
              <a:t>هو الخلّاق العلیم</a:t>
            </a:r>
            <a:endParaRPr lang="en-US" sz="2400" dirty="0">
              <a:solidFill>
                <a:prstClr val="black"/>
              </a:solidFill>
              <a:cs typeface="B Nazanin" panose="00000400000000000000" pitchFamily="2" charset="-78"/>
            </a:endParaRPr>
          </a:p>
        </p:txBody>
      </p:sp>
    </p:spTree>
    <p:extLst>
      <p:ext uri="{BB962C8B-B14F-4D97-AF65-F5344CB8AC3E}">
        <p14:creationId xmlns:p14="http://schemas.microsoft.com/office/powerpoint/2010/main" val="3028308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base">
              <a:spcBef>
                <a:spcPct val="0"/>
              </a:spcBef>
              <a:spcAft>
                <a:spcPct val="0"/>
              </a:spcAft>
              <a:defRPr/>
            </a:pPr>
            <a:endParaRPr lang="en-US" b="1" dirty="0">
              <a:solidFill>
                <a:prstClr val="white"/>
              </a:solidFill>
            </a:endParaRPr>
          </a:p>
        </p:txBody>
      </p:sp>
      <p:sp>
        <p:nvSpPr>
          <p:cNvPr id="2" name="Title 1"/>
          <p:cNvSpPr>
            <a:spLocks noGrp="1"/>
          </p:cNvSpPr>
          <p:nvPr>
            <p:ph type="ctrTitle"/>
          </p:nvPr>
        </p:nvSpPr>
        <p:spPr>
          <a:xfrm>
            <a:off x="685800" y="381000"/>
            <a:ext cx="7772400" cy="6324600"/>
          </a:xfrm>
        </p:spPr>
        <p:txBody>
          <a:bodyPr>
            <a:normAutofit fontScale="90000"/>
          </a:bodyPr>
          <a:lstStyle/>
          <a:p>
            <a:pPr rtl="1" eaLnBrk="1" hangingPunct="1">
              <a:defRPr/>
            </a:pPr>
            <a:r>
              <a:rPr lang="fa-IR" sz="36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t>کارنامه شابک</a:t>
            </a:r>
            <a:r>
              <a:rPr lang="fa-IR" sz="32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t/>
            </a:r>
            <a:br>
              <a:rPr lang="fa-IR" sz="32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br>
            <a:r>
              <a:rPr lang="fa-IR" sz="3200" dirty="0" smtClean="0">
                <a:latin typeface="Noor_Yekan" panose="02000400000000000000" pitchFamily="2" charset="-78"/>
                <a:cs typeface="B Nazanin" panose="00000400000000000000" pitchFamily="2" charset="-78"/>
              </a:rPr>
              <a:t/>
            </a:r>
            <a:br>
              <a:rPr lang="fa-IR" sz="3200" dirty="0" smtClean="0">
                <a:latin typeface="Noor_Yekan" panose="02000400000000000000" pitchFamily="2" charset="-78"/>
                <a:cs typeface="B Nazanin" panose="00000400000000000000" pitchFamily="2" charset="-78"/>
              </a:rPr>
            </a:br>
            <a:r>
              <a:rPr lang="fa-IR" sz="2800" u="sng" dirty="0" smtClean="0">
                <a:latin typeface="Noor_Yekan" panose="02000400000000000000" pitchFamily="2" charset="-78"/>
                <a:cs typeface="B Nazanin" panose="00000400000000000000" pitchFamily="2" charset="-78"/>
              </a:rPr>
              <a:t>عنوان ارائه:</a:t>
            </a:r>
            <a:br>
              <a:rPr lang="fa-IR" sz="2800" u="sng" dirty="0" smtClean="0">
                <a:latin typeface="Noor_Yekan" panose="02000400000000000000" pitchFamily="2" charset="-78"/>
                <a:cs typeface="B Nazanin" panose="00000400000000000000" pitchFamily="2" charset="-78"/>
              </a:rPr>
            </a:br>
            <a:r>
              <a:rPr lang="fa-IR" sz="28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t>پنج گام اساسی برای هدف گذاری مؤثر مدل 5گام (</a:t>
            </a:r>
            <a:r>
              <a:rPr lang="en-US" sz="28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t>smart</a:t>
            </a:r>
            <a:r>
              <a:rPr lang="fa-IR" sz="28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t>)</a:t>
            </a:r>
            <a:br>
              <a:rPr lang="fa-IR" sz="28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br>
            <a:r>
              <a:rPr lang="fa-IR" sz="3200" dirty="0" smtClean="0">
                <a:latin typeface="Noor_Yekan" panose="02000400000000000000" pitchFamily="2" charset="-78"/>
                <a:cs typeface="B Nazanin" panose="00000400000000000000" pitchFamily="2" charset="-78"/>
              </a:rPr>
              <a:t/>
            </a:r>
            <a:br>
              <a:rPr lang="fa-IR" sz="3200" dirty="0" smtClean="0">
                <a:latin typeface="Noor_Yekan" panose="02000400000000000000" pitchFamily="2" charset="-78"/>
                <a:cs typeface="B Nazanin" panose="00000400000000000000" pitchFamily="2" charset="-78"/>
              </a:rPr>
            </a:br>
            <a:r>
              <a:rPr lang="fa-IR" sz="2800" u="sng" dirty="0" smtClean="0">
                <a:latin typeface="Noor_Yekan" panose="02000400000000000000" pitchFamily="2" charset="-78"/>
                <a:cs typeface="B Nazanin" panose="00000400000000000000" pitchFamily="2" charset="-78"/>
              </a:rPr>
              <a:t>نام تهیه کننده/تهیه کنندگان:</a:t>
            </a:r>
            <a:br>
              <a:rPr lang="fa-IR" sz="2800" u="sng" dirty="0" smtClean="0">
                <a:latin typeface="Noor_Yekan" panose="02000400000000000000" pitchFamily="2" charset="-78"/>
                <a:cs typeface="B Nazanin" panose="00000400000000000000" pitchFamily="2" charset="-78"/>
              </a:rPr>
            </a:br>
            <a:r>
              <a:rPr lang="fa-IR" sz="28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t>اعظم والی پور</a:t>
            </a:r>
            <a:r>
              <a:rPr lang="fa-IR" sz="2800" u="sng" dirty="0" smtClean="0">
                <a:latin typeface="Noor_Yekan" panose="02000400000000000000" pitchFamily="2" charset="-78"/>
                <a:cs typeface="B Nazanin" panose="00000400000000000000" pitchFamily="2" charset="-78"/>
              </a:rPr>
              <a:t/>
            </a:r>
            <a:br>
              <a:rPr lang="fa-IR" sz="2800" u="sng" dirty="0" smtClean="0">
                <a:latin typeface="Noor_Yekan" panose="02000400000000000000" pitchFamily="2" charset="-78"/>
                <a:cs typeface="B Nazanin" panose="00000400000000000000" pitchFamily="2" charset="-78"/>
              </a:rPr>
            </a:br>
            <a:r>
              <a:rPr lang="fa-IR" sz="2800" dirty="0" smtClean="0">
                <a:latin typeface="Noor_Yekan" panose="02000400000000000000" pitchFamily="2" charset="-78"/>
                <a:cs typeface="B Nazanin" panose="00000400000000000000" pitchFamily="2" charset="-78"/>
              </a:rPr>
              <a:t/>
            </a:r>
            <a:br>
              <a:rPr lang="fa-IR" sz="2800" dirty="0" smtClean="0">
                <a:latin typeface="Noor_Yekan" panose="02000400000000000000" pitchFamily="2" charset="-78"/>
                <a:cs typeface="B Nazanin" panose="00000400000000000000" pitchFamily="2" charset="-78"/>
              </a:rPr>
            </a:br>
            <a:r>
              <a:rPr lang="fa-IR" sz="2800" u="sng" dirty="0" smtClean="0">
                <a:latin typeface="Noor_Yekan" panose="02000400000000000000" pitchFamily="2" charset="-78"/>
                <a:cs typeface="B Nazanin" panose="00000400000000000000" pitchFamily="2" charset="-78"/>
              </a:rPr>
              <a:t>محتوای تولیدی:</a:t>
            </a:r>
            <a:r>
              <a:rPr lang="fa-IR" sz="2800" dirty="0" smtClean="0">
                <a:latin typeface="Noor_Yekan" panose="02000400000000000000" pitchFamily="2" charset="-78"/>
                <a:cs typeface="B Nazanin" panose="00000400000000000000" pitchFamily="2" charset="-78"/>
              </a:rPr>
              <a:t/>
            </a:r>
            <a:br>
              <a:rPr lang="fa-IR" sz="2800" dirty="0" smtClean="0">
                <a:latin typeface="Noor_Yekan" panose="02000400000000000000" pitchFamily="2" charset="-78"/>
                <a:cs typeface="B Nazanin" panose="00000400000000000000" pitchFamily="2" charset="-78"/>
              </a:rPr>
            </a:br>
            <a:r>
              <a:rPr lang="fa-IR" sz="31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t>12 اسلاید</a:t>
            </a:r>
            <a:br>
              <a:rPr lang="fa-IR" sz="31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br>
            <a:r>
              <a:rPr lang="fa-IR" sz="31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t> </a:t>
            </a:r>
            <a:br>
              <a:rPr lang="fa-IR" sz="3100" dirty="0" smtClean="0">
                <a:effectLst>
                  <a:outerShdw blurRad="38100" dist="38100" dir="2700000" algn="tl">
                    <a:srgbClr val="000000">
                      <a:alpha val="43137"/>
                    </a:srgbClr>
                  </a:outerShdw>
                </a:effectLst>
                <a:latin typeface="Noor_Yekan" panose="02000400000000000000" pitchFamily="2" charset="-78"/>
                <a:cs typeface="B Nazanin" panose="00000400000000000000" pitchFamily="2" charset="-78"/>
              </a:rPr>
            </a:br>
            <a:r>
              <a:rPr lang="fa-IR" sz="2800" u="sng" dirty="0" smtClean="0">
                <a:latin typeface="Noor_Yekan" panose="02000400000000000000" pitchFamily="2" charset="-78"/>
                <a:cs typeface="B Nazanin" panose="00000400000000000000" pitchFamily="2" charset="-78"/>
              </a:rPr>
              <a:t>درجه کیفی:</a:t>
            </a:r>
            <a:r>
              <a:rPr lang="fa-IR" sz="2800" dirty="0" smtClean="0">
                <a:latin typeface="Noor_Yekan" panose="02000400000000000000" pitchFamily="2" charset="-78"/>
                <a:cs typeface="B Nazanin" panose="00000400000000000000" pitchFamily="2" charset="-78"/>
              </a:rPr>
              <a:t/>
            </a:r>
            <a:br>
              <a:rPr lang="fa-IR" sz="2800" dirty="0" smtClean="0">
                <a:latin typeface="Noor_Yekan" panose="02000400000000000000" pitchFamily="2" charset="-78"/>
                <a:cs typeface="B Nazanin" panose="00000400000000000000" pitchFamily="2" charset="-78"/>
              </a:rPr>
            </a:br>
            <a:r>
              <a:rPr lang="en-US" sz="2800" smtClean="0">
                <a:latin typeface="Noor_Yekan" panose="02000400000000000000" pitchFamily="2" charset="-78"/>
                <a:cs typeface="B Nazanin" panose="00000400000000000000" pitchFamily="2" charset="-78"/>
              </a:rPr>
              <a:t>B</a:t>
            </a:r>
            <a:r>
              <a:rPr lang="fa-IR" sz="2800" dirty="0" smtClean="0">
                <a:latin typeface="Noor_Yekan" panose="02000400000000000000" pitchFamily="2" charset="-78"/>
                <a:cs typeface="B Nazanin" panose="00000400000000000000" pitchFamily="2" charset="-78"/>
              </a:rPr>
              <a:t/>
            </a:r>
            <a:br>
              <a:rPr lang="fa-IR" sz="2800" dirty="0" smtClean="0">
                <a:latin typeface="Noor_Yekan" panose="02000400000000000000" pitchFamily="2" charset="-78"/>
                <a:cs typeface="B Nazanin" panose="00000400000000000000" pitchFamily="2" charset="-78"/>
              </a:rPr>
            </a:br>
            <a:r>
              <a:rPr lang="fa-IR" sz="3200" dirty="0" smtClean="0">
                <a:latin typeface="Noor_Yekan" panose="02000400000000000000" pitchFamily="2" charset="-78"/>
                <a:cs typeface="B Nazanin" panose="00000400000000000000" pitchFamily="2" charset="-78"/>
              </a:rPr>
              <a:t>         </a:t>
            </a:r>
            <a:br>
              <a:rPr lang="fa-IR" sz="3200" dirty="0" smtClean="0">
                <a:latin typeface="Noor_Yekan" panose="02000400000000000000" pitchFamily="2" charset="-78"/>
                <a:cs typeface="B Nazanin" panose="00000400000000000000" pitchFamily="2" charset="-78"/>
              </a:rPr>
            </a:br>
            <a:endParaRPr lang="en-US" sz="2800" dirty="0">
              <a:latin typeface="Noor_Yekan" panose="02000400000000000000" pitchFamily="2" charset="-78"/>
              <a:cs typeface="B Nazanin" panose="00000400000000000000" pitchFamily="2" charset="-78"/>
            </a:endParaRPr>
          </a:p>
        </p:txBody>
      </p:sp>
    </p:spTree>
    <p:extLst>
      <p:ext uri="{BB962C8B-B14F-4D97-AF65-F5344CB8AC3E}">
        <p14:creationId xmlns:p14="http://schemas.microsoft.com/office/powerpoint/2010/main" val="31458882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4"/>
            <a:ext cx="7772400" cy="1470025"/>
          </a:xfrm>
        </p:spPr>
        <p:txBody>
          <a:bodyPr>
            <a:normAutofit fontScale="90000"/>
          </a:bodyPr>
          <a:lstStyle/>
          <a:p>
            <a:r>
              <a:rPr lang="fa-IR" b="1" dirty="0">
                <a:cs typeface="B Mitra" pitchFamily="2" charset="-78"/>
              </a:rPr>
              <a:t>پنج گام اساسی برای هدف گذاری مؤثر </a:t>
            </a:r>
            <a:r>
              <a:rPr lang="fa-IR" b="1" dirty="0" smtClean="0">
                <a:cs typeface="B Mitra" pitchFamily="2" charset="-78"/>
              </a:rPr>
              <a:t>مدل </a:t>
            </a:r>
            <a:r>
              <a:rPr lang="fa-IR" b="1" dirty="0">
                <a:cs typeface="B Mitra" pitchFamily="2" charset="-78"/>
              </a:rPr>
              <a:t>۵ گام </a:t>
            </a:r>
            <a:r>
              <a:rPr lang="en-US" b="1" dirty="0" smtClean="0">
                <a:cs typeface="B Mitra" pitchFamily="2" charset="-78"/>
              </a:rPr>
              <a:t>(SMART </a:t>
            </a:r>
            <a:r>
              <a:rPr lang="en-US" b="1" dirty="0">
                <a:cs typeface="B Mitra" pitchFamily="2" charset="-78"/>
              </a:rPr>
              <a:t>)</a:t>
            </a:r>
            <a:r>
              <a:rPr lang="en-US" dirty="0" smtClean="0"/>
              <a:t/>
            </a:r>
            <a:br>
              <a:rPr lang="en-US" dirty="0" smtClean="0"/>
            </a:br>
            <a:endParaRPr lang="fa-IR" dirty="0"/>
          </a:p>
        </p:txBody>
      </p:sp>
      <p:sp>
        <p:nvSpPr>
          <p:cNvPr id="3" name="Subtitle 2"/>
          <p:cNvSpPr>
            <a:spLocks noGrp="1"/>
          </p:cNvSpPr>
          <p:nvPr>
            <p:ph type="subTitle" idx="1"/>
          </p:nvPr>
        </p:nvSpPr>
        <p:spPr>
          <a:xfrm>
            <a:off x="1371600" y="4572008"/>
            <a:ext cx="6400800" cy="1785950"/>
          </a:xfrm>
        </p:spPr>
        <p:txBody>
          <a:bodyPr>
            <a:normAutofit lnSpcReduction="10000"/>
          </a:bodyPr>
          <a:lstStyle/>
          <a:p>
            <a:r>
              <a:rPr lang="fa-IR" dirty="0" smtClean="0">
                <a:solidFill>
                  <a:schemeClr val="tx1"/>
                </a:solidFill>
                <a:cs typeface="B Mitra" pitchFamily="2" charset="-78"/>
              </a:rPr>
              <a:t>اعظم والی پور</a:t>
            </a:r>
          </a:p>
          <a:p>
            <a:endParaRPr lang="fa-IR" sz="2200" dirty="0" smtClean="0">
              <a:solidFill>
                <a:schemeClr val="tx1"/>
              </a:solidFill>
              <a:cs typeface="B Mitra" pitchFamily="2" charset="-78"/>
            </a:endParaRPr>
          </a:p>
          <a:p>
            <a:r>
              <a:rPr lang="fa-IR" sz="2400" dirty="0" smtClean="0">
                <a:solidFill>
                  <a:schemeClr val="tx1"/>
                </a:solidFill>
                <a:cs typeface="B Mitra" pitchFamily="2" charset="-78"/>
              </a:rPr>
              <a:t>درس: کاربرد فناوری اطلاعات در ارتباطات</a:t>
            </a:r>
          </a:p>
          <a:p>
            <a:r>
              <a:rPr lang="fa-IR" sz="2400" dirty="0" smtClean="0">
                <a:solidFill>
                  <a:schemeClr val="tx1"/>
                </a:solidFill>
                <a:cs typeface="B Mitra" pitchFamily="2" charset="-78"/>
              </a:rPr>
              <a:t>استاد: آقای ملا باقر</a:t>
            </a:r>
            <a:endParaRPr lang="fa-IR" sz="2400" dirty="0">
              <a:solidFill>
                <a:schemeClr val="tx1"/>
              </a:solidFill>
              <a:cs typeface="B Mitra" pitchFamily="2" charset="-78"/>
            </a:endParaRPr>
          </a:p>
        </p:txBody>
      </p:sp>
      <p:pic>
        <p:nvPicPr>
          <p:cNvPr id="4" name="Picture 3" descr="2images.jpg"/>
          <p:cNvPicPr>
            <a:picLocks noChangeAspect="1"/>
          </p:cNvPicPr>
          <p:nvPr/>
        </p:nvPicPr>
        <p:blipFill>
          <a:blip r:embed="rId2"/>
          <a:stretch>
            <a:fillRect/>
          </a:stretch>
        </p:blipFill>
        <p:spPr>
          <a:xfrm>
            <a:off x="3162307" y="2214554"/>
            <a:ext cx="2695577" cy="2120236"/>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dirty="0" smtClean="0">
                <a:cs typeface="B Mitra" pitchFamily="2" charset="-78"/>
              </a:rPr>
              <a:t>مدل </a:t>
            </a:r>
            <a:r>
              <a:rPr lang="en-US" sz="3200" dirty="0" smtClean="0">
                <a:cs typeface="B Mitra" pitchFamily="2" charset="-78"/>
              </a:rPr>
              <a:t>SMART</a:t>
            </a:r>
            <a:r>
              <a:rPr lang="fa-IR" sz="3200" dirty="0" smtClean="0">
                <a:cs typeface="B Mitra" pitchFamily="2" charset="-78"/>
              </a:rPr>
              <a:t> </a:t>
            </a:r>
            <a:r>
              <a:rPr lang="fa-IR" sz="3200" dirty="0">
                <a:cs typeface="B Mitra" pitchFamily="2" charset="-78"/>
              </a:rPr>
              <a:t>شما را یاری می کند تا اهداف خود را به نحوی تعیین کنید که تردیدی در رسیدن به آنها نداشته باشید:</a:t>
            </a:r>
          </a:p>
        </p:txBody>
      </p:sp>
      <p:pic>
        <p:nvPicPr>
          <p:cNvPr id="4" name="Content Placeholder 3" descr="1.jpg"/>
          <p:cNvPicPr>
            <a:picLocks noGrp="1" noChangeAspect="1"/>
          </p:cNvPicPr>
          <p:nvPr>
            <p:ph idx="1"/>
          </p:nvPr>
        </p:nvPicPr>
        <p:blipFill>
          <a:blip r:embed="rId2"/>
          <a:stretch>
            <a:fillRect/>
          </a:stretch>
        </p:blipFill>
        <p:spPr>
          <a:xfrm>
            <a:off x="928662" y="1531044"/>
            <a:ext cx="7429552" cy="475573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200" b="1" dirty="0">
                <a:cs typeface="B Mitra" pitchFamily="2" charset="-78"/>
              </a:rPr>
              <a:t>۱-اهداف خود را دقیق، روشن و شفاف بیان کنید</a:t>
            </a:r>
            <a:r>
              <a:rPr lang="fa-IR" sz="3200" dirty="0">
                <a:cs typeface="B Mitra" pitchFamily="2" charset="-78"/>
              </a:rPr>
              <a:t> </a:t>
            </a:r>
            <a:r>
              <a:rPr lang="en-US" sz="3200" b="1" dirty="0">
                <a:cs typeface="B Mitra" pitchFamily="2" charset="-78"/>
              </a:rPr>
              <a:t>S</a:t>
            </a:r>
            <a:r>
              <a:rPr lang="en-US" sz="3200" dirty="0">
                <a:cs typeface="B Mitra" pitchFamily="2" charset="-78"/>
              </a:rPr>
              <a:t>pecific .</a:t>
            </a:r>
            <a:endParaRPr lang="fa-IR" sz="3200" dirty="0">
              <a:cs typeface="B Mitra" pitchFamily="2" charset="-78"/>
            </a:endParaRPr>
          </a:p>
        </p:txBody>
      </p:sp>
      <p:sp>
        <p:nvSpPr>
          <p:cNvPr id="3" name="Content Placeholder 2"/>
          <p:cNvSpPr>
            <a:spLocks noGrp="1"/>
          </p:cNvSpPr>
          <p:nvPr>
            <p:ph idx="1"/>
          </p:nvPr>
        </p:nvSpPr>
        <p:spPr>
          <a:xfrm>
            <a:off x="4214810" y="1600200"/>
            <a:ext cx="4471990" cy="4525963"/>
          </a:xfrm>
        </p:spPr>
        <p:txBody>
          <a:bodyPr/>
          <a:lstStyle/>
          <a:p>
            <a:r>
              <a:rPr lang="fa-IR" dirty="0">
                <a:cs typeface="B Mitra" pitchFamily="2" charset="-78"/>
              </a:rPr>
              <a:t>اگر قصد دارید اهداف ماه آینده، شش ماه آینده یا سال آینده خود را تعیین کنید، باید آنها را صریح و روشن مطرح کنید. کافی نیست که بگویید: “می خواهم در شش ماه آینده پیشرفت کنم.” این پیشرفت را در کدام زمینه میخواهید</a:t>
            </a:r>
            <a:r>
              <a:rPr lang="fa-IR" dirty="0" smtClean="0">
                <a:cs typeface="B Mitra" pitchFamily="2" charset="-78"/>
              </a:rPr>
              <a:t>؟</a:t>
            </a:r>
          </a:p>
          <a:p>
            <a:pPr>
              <a:buNone/>
            </a:pPr>
            <a:endParaRPr lang="fa-IR" dirty="0">
              <a:cs typeface="B Mitra" pitchFamily="2" charset="-78"/>
            </a:endParaRPr>
          </a:p>
        </p:txBody>
      </p:sp>
      <p:pic>
        <p:nvPicPr>
          <p:cNvPr id="4" name="Picture 3" descr="ima1ges.jpg"/>
          <p:cNvPicPr>
            <a:picLocks noChangeAspect="1"/>
          </p:cNvPicPr>
          <p:nvPr/>
        </p:nvPicPr>
        <p:blipFill>
          <a:blip r:embed="rId2"/>
          <a:stretch>
            <a:fillRect/>
          </a:stretch>
        </p:blipFill>
        <p:spPr>
          <a:xfrm>
            <a:off x="642910" y="1857364"/>
            <a:ext cx="3286148" cy="4250704"/>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b="1" dirty="0">
                <a:cs typeface="B Mitra" pitchFamily="2" charset="-78"/>
              </a:rPr>
              <a:t>۲-انگیزه هدفهایتان را مشخص کنید</a:t>
            </a:r>
            <a:r>
              <a:rPr lang="fa-IR" sz="3200" dirty="0">
                <a:cs typeface="B Mitra" pitchFamily="2" charset="-78"/>
              </a:rPr>
              <a:t>. </a:t>
            </a:r>
            <a:r>
              <a:rPr lang="en-US" sz="3200" b="1" dirty="0">
                <a:cs typeface="B Mitra" pitchFamily="2" charset="-78"/>
              </a:rPr>
              <a:t>M</a:t>
            </a:r>
            <a:r>
              <a:rPr lang="en-US" sz="3200" dirty="0">
                <a:cs typeface="B Mitra" pitchFamily="2" charset="-78"/>
              </a:rPr>
              <a:t>otivational</a:t>
            </a:r>
            <a:endParaRPr lang="fa-IR" sz="3200" dirty="0">
              <a:cs typeface="B Mitra" pitchFamily="2" charset="-78"/>
            </a:endParaRPr>
          </a:p>
        </p:txBody>
      </p:sp>
      <p:sp>
        <p:nvSpPr>
          <p:cNvPr id="3" name="Content Placeholder 2"/>
          <p:cNvSpPr>
            <a:spLocks noGrp="1"/>
          </p:cNvSpPr>
          <p:nvPr>
            <p:ph idx="1"/>
          </p:nvPr>
        </p:nvSpPr>
        <p:spPr>
          <a:xfrm>
            <a:off x="457200" y="1571612"/>
            <a:ext cx="8229600" cy="4525963"/>
          </a:xfrm>
        </p:spPr>
        <p:txBody>
          <a:bodyPr/>
          <a:lstStyle/>
          <a:p>
            <a:r>
              <a:rPr lang="fa-IR" dirty="0">
                <a:cs typeface="B Mitra" pitchFamily="2" charset="-78"/>
              </a:rPr>
              <a:t>تنها اهدافی قابل دسترسی اند که انگیزه ای برای رسیدن به آنها وجود داشته باشد. </a:t>
            </a:r>
            <a:r>
              <a:rPr lang="fa-IR" b="1" dirty="0">
                <a:cs typeface="B Mitra" pitchFamily="2" charset="-78"/>
              </a:rPr>
              <a:t>انگیزه</a:t>
            </a:r>
            <a:r>
              <a:rPr lang="fa-IR" dirty="0">
                <a:cs typeface="B Mitra" pitchFamily="2" charset="-78"/>
              </a:rPr>
              <a:t>، </a:t>
            </a:r>
            <a:r>
              <a:rPr lang="fa-IR" b="1" dirty="0">
                <a:cs typeface="B Mitra" pitchFamily="2" charset="-78"/>
              </a:rPr>
              <a:t>نیروی محرکه</a:t>
            </a:r>
            <a:r>
              <a:rPr lang="fa-IR" dirty="0">
                <a:cs typeface="B Mitra" pitchFamily="2" charset="-78"/>
              </a:rPr>
              <a:t> لازم را برای رسیدن به این هدفها به وجود می آورد. بعضی اهداف مانند اهداف ورزشی در خود شور و هیجانی دارند</a:t>
            </a:r>
            <a:r>
              <a:rPr lang="fa-IR" dirty="0" smtClean="0">
                <a:cs typeface="B Mitra" pitchFamily="2" charset="-78"/>
              </a:rPr>
              <a:t>.</a:t>
            </a:r>
          </a:p>
          <a:p>
            <a:endParaRPr lang="fa-IR" dirty="0">
              <a:cs typeface="B Mitra" pitchFamily="2" charset="-78"/>
            </a:endParaRPr>
          </a:p>
        </p:txBody>
      </p:sp>
      <p:pic>
        <p:nvPicPr>
          <p:cNvPr id="4" name="Picture 3" descr="motivation.jpg"/>
          <p:cNvPicPr>
            <a:picLocks noChangeAspect="1"/>
          </p:cNvPicPr>
          <p:nvPr/>
        </p:nvPicPr>
        <p:blipFill>
          <a:blip r:embed="rId2"/>
          <a:stretch>
            <a:fillRect/>
          </a:stretch>
        </p:blipFill>
        <p:spPr>
          <a:xfrm>
            <a:off x="642910" y="3643314"/>
            <a:ext cx="7786742" cy="2643206"/>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b="1" dirty="0" smtClean="0">
                <a:cs typeface="B Mitra" pitchFamily="2" charset="-78"/>
              </a:rPr>
              <a:t/>
            </a:r>
            <a:br>
              <a:rPr lang="fa-IR" sz="3200" b="1" dirty="0" smtClean="0">
                <a:cs typeface="B Mitra" pitchFamily="2" charset="-78"/>
              </a:rPr>
            </a:br>
            <a:r>
              <a:rPr lang="fa-IR" sz="3200" b="1" dirty="0">
                <a:cs typeface="B Mitra" pitchFamily="2" charset="-78"/>
              </a:rPr>
              <a:t/>
            </a:r>
            <a:br>
              <a:rPr lang="fa-IR" sz="3200" b="1" dirty="0">
                <a:cs typeface="B Mitra" pitchFamily="2" charset="-78"/>
              </a:rPr>
            </a:br>
            <a:r>
              <a:rPr lang="fa-IR" sz="3200" b="1" dirty="0" smtClean="0">
                <a:cs typeface="B Mitra" pitchFamily="2" charset="-78"/>
              </a:rPr>
              <a:t>3-در </a:t>
            </a:r>
            <a:r>
              <a:rPr lang="fa-IR" sz="3200" b="1" dirty="0">
                <a:cs typeface="B Mitra" pitchFamily="2" charset="-78"/>
              </a:rPr>
              <a:t>انتخاب هدف واقع بین باشید</a:t>
            </a:r>
            <a:r>
              <a:rPr lang="fa-IR" sz="3200" dirty="0">
                <a:cs typeface="B Mitra" pitchFamily="2" charset="-78"/>
              </a:rPr>
              <a:t>. </a:t>
            </a:r>
            <a:r>
              <a:rPr lang="en-US" sz="3200" b="1" dirty="0">
                <a:cs typeface="B Mitra" pitchFamily="2" charset="-78"/>
              </a:rPr>
              <a:t>A</a:t>
            </a:r>
            <a:r>
              <a:rPr lang="en-US" sz="3200" dirty="0">
                <a:cs typeface="B Mitra" pitchFamily="2" charset="-78"/>
              </a:rPr>
              <a:t>ttainable</a:t>
            </a:r>
            <a:r>
              <a:rPr lang="en-US" sz="3200" dirty="0" smtClean="0">
                <a:cs typeface="B Mitra" pitchFamily="2" charset="-78"/>
              </a:rPr>
              <a:t/>
            </a:r>
            <a:br>
              <a:rPr lang="en-US" sz="3200" dirty="0" smtClean="0">
                <a:cs typeface="B Mitra" pitchFamily="2" charset="-78"/>
              </a:rPr>
            </a:br>
            <a:r>
              <a:rPr lang="fa-IR" sz="3200" dirty="0" smtClean="0">
                <a:cs typeface="B Mitra" pitchFamily="2" charset="-78"/>
              </a:rPr>
              <a:t/>
            </a:r>
            <a:br>
              <a:rPr lang="fa-IR" sz="3200" dirty="0" smtClean="0">
                <a:cs typeface="B Mitra" pitchFamily="2" charset="-78"/>
              </a:rPr>
            </a:br>
            <a:endParaRPr lang="fa-IR" sz="3200" dirty="0">
              <a:cs typeface="B Mitra" pitchFamily="2" charset="-78"/>
            </a:endParaRPr>
          </a:p>
        </p:txBody>
      </p:sp>
      <p:sp>
        <p:nvSpPr>
          <p:cNvPr id="3" name="Content Placeholder 2"/>
          <p:cNvSpPr>
            <a:spLocks noGrp="1"/>
          </p:cNvSpPr>
          <p:nvPr>
            <p:ph idx="1"/>
          </p:nvPr>
        </p:nvSpPr>
        <p:spPr>
          <a:xfrm>
            <a:off x="3714744" y="1643050"/>
            <a:ext cx="4972056" cy="4383087"/>
          </a:xfrm>
        </p:spPr>
        <p:txBody>
          <a:bodyPr/>
          <a:lstStyle/>
          <a:p>
            <a:r>
              <a:rPr lang="fa-IR" dirty="0" smtClean="0">
                <a:cs typeface="B Mitra" pitchFamily="2" charset="-78"/>
              </a:rPr>
              <a:t>اهدافی را برای خود در نظر بگیرید که دسترسی به آنها امکان پذیر باشد. </a:t>
            </a:r>
          </a:p>
          <a:p>
            <a:r>
              <a:rPr lang="fa-IR" dirty="0" smtClean="0">
                <a:cs typeface="B Mitra" pitchFamily="2" charset="-78"/>
              </a:rPr>
              <a:t>بهترین </a:t>
            </a:r>
            <a:r>
              <a:rPr lang="fa-IR" dirty="0">
                <a:cs typeface="B Mitra" pitchFamily="2" charset="-78"/>
              </a:rPr>
              <a:t>الگو برای یک هدف واقع بینانه آن است که نه تنها سهل الوصول نباشد، بلکه نسبتا مشکل هم باشد، تا ضمن ایجاد کشش لازم از حدود توانایی شخص تجاوز نکند.</a:t>
            </a:r>
          </a:p>
        </p:txBody>
      </p:sp>
      <p:pic>
        <p:nvPicPr>
          <p:cNvPr id="4" name="Picture 3" descr="index.jpg"/>
          <p:cNvPicPr>
            <a:picLocks noChangeAspect="1"/>
          </p:cNvPicPr>
          <p:nvPr/>
        </p:nvPicPr>
        <p:blipFill>
          <a:blip r:embed="rId2"/>
          <a:srcRect b="18719"/>
          <a:stretch>
            <a:fillRect/>
          </a:stretch>
        </p:blipFill>
        <p:spPr>
          <a:xfrm>
            <a:off x="357158" y="1714488"/>
            <a:ext cx="3328555" cy="428628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a-IR" sz="3200" b="1" dirty="0">
                <a:cs typeface="B Mitra" pitchFamily="2" charset="-78"/>
              </a:rPr>
              <a:t>۴- هدف های عمده و اساسی زندگی خود را تعیین کنید</a:t>
            </a:r>
            <a:r>
              <a:rPr lang="fa-IR" sz="3200" b="1" dirty="0" smtClean="0">
                <a:cs typeface="B Mitra" pitchFamily="2" charset="-78"/>
              </a:rPr>
              <a:t>.</a:t>
            </a:r>
            <a:r>
              <a:rPr lang="en-US" sz="3200" b="1" dirty="0">
                <a:cs typeface="B Mitra" pitchFamily="2" charset="-78"/>
              </a:rPr>
              <a:t> </a:t>
            </a:r>
            <a:r>
              <a:rPr lang="en-US" sz="3200" b="1" dirty="0" smtClean="0">
                <a:cs typeface="B Mitra" pitchFamily="2" charset="-78"/>
              </a:rPr>
              <a:t>R</a:t>
            </a:r>
            <a:r>
              <a:rPr lang="en-US" sz="3200" dirty="0" smtClean="0">
                <a:cs typeface="B Mitra" pitchFamily="2" charset="-78"/>
              </a:rPr>
              <a:t>elevant </a:t>
            </a:r>
            <a:r>
              <a:rPr lang="fa-IR" sz="3200" dirty="0" smtClean="0">
                <a:cs typeface="B Mitra" pitchFamily="2" charset="-78"/>
              </a:rPr>
              <a:t> </a:t>
            </a:r>
            <a:endParaRPr lang="fa-IR" sz="3200" dirty="0">
              <a:cs typeface="B Mitra" pitchFamily="2" charset="-78"/>
            </a:endParaRPr>
          </a:p>
        </p:txBody>
      </p:sp>
      <p:sp>
        <p:nvSpPr>
          <p:cNvPr id="3" name="Content Placeholder 2"/>
          <p:cNvSpPr>
            <a:spLocks noGrp="1"/>
          </p:cNvSpPr>
          <p:nvPr>
            <p:ph idx="1"/>
          </p:nvPr>
        </p:nvSpPr>
        <p:spPr>
          <a:xfrm>
            <a:off x="3428992" y="1600200"/>
            <a:ext cx="5257808" cy="4525963"/>
          </a:xfrm>
        </p:spPr>
        <p:txBody>
          <a:bodyPr/>
          <a:lstStyle/>
          <a:p>
            <a:r>
              <a:rPr lang="fa-IR" dirty="0">
                <a:cs typeface="B Mitra" pitchFamily="2" charset="-78"/>
              </a:rPr>
              <a:t>شما نباید برای هر مورد کوچک در زندگی هدفی تعیین کنید، بلکه باید افکار خود را برای رسیدن به چند هدف عمده متمرکز کنید. اگر شمار هدفهایتان زیاد است، باید مهمترین آنها را که تاثیر حیاتی بر وضعیت زندگی شما </a:t>
            </a:r>
            <a:r>
              <a:rPr lang="fa-IR" dirty="0" smtClean="0">
                <a:cs typeface="B Mitra" pitchFamily="2" charset="-78"/>
              </a:rPr>
              <a:t>در </a:t>
            </a:r>
            <a:r>
              <a:rPr lang="fa-IR" dirty="0">
                <a:cs typeface="B Mitra" pitchFamily="2" charset="-78"/>
              </a:rPr>
              <a:t>این مقطع از </a:t>
            </a:r>
            <a:r>
              <a:rPr lang="fa-IR" dirty="0" smtClean="0">
                <a:cs typeface="B Mitra" pitchFamily="2" charset="-78"/>
              </a:rPr>
              <a:t>زندگی </a:t>
            </a:r>
            <a:r>
              <a:rPr lang="fa-IR" dirty="0">
                <a:cs typeface="B Mitra" pitchFamily="2" charset="-78"/>
              </a:rPr>
              <a:t>دارند، </a:t>
            </a:r>
            <a:r>
              <a:rPr lang="fa-IR" dirty="0" smtClean="0">
                <a:cs typeface="B Mitra" pitchFamily="2" charset="-78"/>
              </a:rPr>
              <a:t>برگزینید</a:t>
            </a:r>
            <a:r>
              <a:rPr lang="fa-IR" dirty="0">
                <a:cs typeface="B Mitra" pitchFamily="2" charset="-78"/>
              </a:rPr>
              <a:t>.</a:t>
            </a:r>
          </a:p>
        </p:txBody>
      </p:sp>
      <p:pic>
        <p:nvPicPr>
          <p:cNvPr id="6" name="Picture 5" descr="3url.jpg"/>
          <p:cNvPicPr>
            <a:picLocks noChangeAspect="1"/>
          </p:cNvPicPr>
          <p:nvPr/>
        </p:nvPicPr>
        <p:blipFill>
          <a:blip r:embed="rId2"/>
          <a:stretch>
            <a:fillRect/>
          </a:stretch>
        </p:blipFill>
        <p:spPr>
          <a:xfrm>
            <a:off x="357158" y="1428736"/>
            <a:ext cx="3043230" cy="4572032"/>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497</Words>
  <Application>Microsoft Office PowerPoint</Application>
  <PresentationFormat>On-screen Show (4:3)</PresentationFormat>
  <Paragraphs>31</Paragraphs>
  <Slides>12</Slides>
  <Notes>0</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Office Theme</vt:lpstr>
      <vt:lpstr>1_Office Theme</vt:lpstr>
      <vt:lpstr>PowerPoint Presentation</vt:lpstr>
      <vt:lpstr>PowerPoint Presentation</vt:lpstr>
      <vt:lpstr>کارنامه شابک  عنوان ارائه: پنج گام اساسی برای هدف گذاری مؤثر مدل 5گام (smart)  نام تهیه کننده/تهیه کنندگان: اعظم والی پور  محتوای تولیدی: 12 اسلاید   درجه کیفی: B           </vt:lpstr>
      <vt:lpstr>پنج گام اساسی برای هدف گذاری مؤثر مدل ۵ گام (SMART ) </vt:lpstr>
      <vt:lpstr>مدل SMART شما را یاری می کند تا اهداف خود را به نحوی تعیین کنید که تردیدی در رسیدن به آنها نداشته باشید:</vt:lpstr>
      <vt:lpstr>۱-اهداف خود را دقیق، روشن و شفاف بیان کنید Specific .</vt:lpstr>
      <vt:lpstr>۲-انگیزه هدفهایتان را مشخص کنید. Motivational</vt:lpstr>
      <vt:lpstr>  3-در انتخاب هدف واقع بین باشید. Attainable  </vt:lpstr>
      <vt:lpstr>۴- هدف های عمده و اساسی زندگی خود را تعیین کنید. Relevant  </vt:lpstr>
      <vt:lpstr>۵-هدفها باید قابل پیگیری باشند. Trackable </vt:lpstr>
      <vt:lpstr>PowerPoint Presentation</vt:lpstr>
      <vt:lpstr>منبع: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پنج گام اساسی برای هدف گذاری مؤثر مدل ۵ گام (SMART )</dc:title>
  <dc:creator>Alireza</dc:creator>
  <cp:lastModifiedBy>Ali Mollabagher</cp:lastModifiedBy>
  <cp:revision>11</cp:revision>
  <dcterms:created xsi:type="dcterms:W3CDTF">2014-11-23T19:09:40Z</dcterms:created>
  <dcterms:modified xsi:type="dcterms:W3CDTF">2015-04-27T16:47:11Z</dcterms:modified>
</cp:coreProperties>
</file>